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10"/>
  </p:notesMasterIdLst>
  <p:handoutMasterIdLst>
    <p:handoutMasterId r:id="rId11"/>
  </p:handoutMasterIdLst>
  <p:sldIdLst>
    <p:sldId id="347" r:id="rId5"/>
    <p:sldId id="340" r:id="rId6"/>
    <p:sldId id="265" r:id="rId7"/>
    <p:sldId id="342" r:id="rId8"/>
    <p:sldId id="33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3507"/>
  </p:normalViewPr>
  <p:slideViewPr>
    <p:cSldViewPr snapToGrid="0">
      <p:cViewPr varScale="1">
        <p:scale>
          <a:sx n="81" d="100"/>
          <a:sy n="81" d="100"/>
        </p:scale>
        <p:origin x="-8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2438" y="43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B08916B-8145-4DD4-A4F0-4944307B25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E8868C6-14E0-456B-8627-6ED3D5EA25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7BDEB-D08A-4BCC-82C3-65677B6346BB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20B6480-DE26-42CA-B861-D6EFA45FC7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1DDB9B3-0030-40C0-AFA9-FACA7EA513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F12C2-4DB0-4437-81E7-A0C89F24A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29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182BB-4E27-4552-8EE4-33C8EF73130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442E7-1E35-4707-8504-AE37222ED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168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1190" y="3085764"/>
            <a:ext cx="10993550" cy="33381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5688E5B1-4139-AD48-BA45-9CE6A55A1ED0}"/>
              </a:ext>
            </a:extLst>
          </p:cNvPr>
          <p:cNvSpPr/>
          <p:nvPr userDrawn="1"/>
        </p:nvSpPr>
        <p:spPr>
          <a:xfrm>
            <a:off x="109259" y="4564339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04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360596E6-4DE9-A746-9D39-94401D2B4645}"/>
              </a:ext>
            </a:extLst>
          </p:cNvPr>
          <p:cNvSpPr/>
          <p:nvPr userDrawn="1"/>
        </p:nvSpPr>
        <p:spPr>
          <a:xfrm rot="16200000">
            <a:off x="3619401" y="2402840"/>
            <a:ext cx="1270001" cy="12701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4FCD294-AF1C-5E4C-A4DA-80CFCFA430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3138" y="917461"/>
            <a:ext cx="2205037" cy="4989627"/>
          </a:xfrm>
          <a:custGeom>
            <a:avLst/>
            <a:gdLst>
              <a:gd name="connsiteX0" fmla="*/ 0 w 2205037"/>
              <a:gd name="connsiteY0" fmla="*/ 0 h 4989627"/>
              <a:gd name="connsiteX1" fmla="*/ 2205037 w 2205037"/>
              <a:gd name="connsiteY1" fmla="*/ 0 h 4989627"/>
              <a:gd name="connsiteX2" fmla="*/ 2205037 w 2205037"/>
              <a:gd name="connsiteY2" fmla="*/ 4989627 h 4989627"/>
              <a:gd name="connsiteX3" fmla="*/ 0 w 2205037"/>
              <a:gd name="connsiteY3" fmla="*/ 4989627 h 4989627"/>
              <a:gd name="connsiteX4" fmla="*/ 0 w 2205037"/>
              <a:gd name="connsiteY4" fmla="*/ 4286290 h 4989627"/>
              <a:gd name="connsiteX5" fmla="*/ 809319 w 2205037"/>
              <a:gd name="connsiteY5" fmla="*/ 4286290 h 4989627"/>
              <a:gd name="connsiteX6" fmla="*/ 809319 w 2205037"/>
              <a:gd name="connsiteY6" fmla="*/ 3905289 h 4989627"/>
              <a:gd name="connsiteX7" fmla="*/ 0 w 2205037"/>
              <a:gd name="connsiteY7" fmla="*/ 3905289 h 498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5037" h="4989627">
                <a:moveTo>
                  <a:pt x="0" y="0"/>
                </a:moveTo>
                <a:lnTo>
                  <a:pt x="2205037" y="0"/>
                </a:lnTo>
                <a:lnTo>
                  <a:pt x="2205037" y="4989627"/>
                </a:lnTo>
                <a:lnTo>
                  <a:pt x="0" y="4989627"/>
                </a:lnTo>
                <a:lnTo>
                  <a:pt x="0" y="4286290"/>
                </a:lnTo>
                <a:lnTo>
                  <a:pt x="809319" y="4286290"/>
                </a:lnTo>
                <a:lnTo>
                  <a:pt x="809319" y="3905289"/>
                </a:lnTo>
                <a:lnTo>
                  <a:pt x="0" y="390528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xmlns="" id="{8EDF2123-85B2-F547-8D7A-F0273E1E9E85}"/>
              </a:ext>
            </a:extLst>
          </p:cNvPr>
          <p:cNvSpPr/>
          <p:nvPr userDrawn="1"/>
        </p:nvSpPr>
        <p:spPr>
          <a:xfrm>
            <a:off x="764089" y="4824593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1DA15C9-6722-0B47-897A-7DC9AED35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51" y="2945525"/>
            <a:ext cx="2945494" cy="1613201"/>
          </a:xfrm>
        </p:spPr>
        <p:txBody>
          <a:bodyPr lIns="0" tIns="0" rIns="0" bIns="0" anchor="b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xmlns="" id="{5FFB748F-E999-9A4B-B9D8-B6E1C2AE01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405688" y="2005013"/>
            <a:ext cx="4510087" cy="4027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582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laceholder.jpg">
            <a:extLst>
              <a:ext uri="{FF2B5EF4-FFF2-40B4-BE49-F238E27FC236}">
                <a16:creationId xmlns:a16="http://schemas.microsoft.com/office/drawing/2014/main" xmlns="" id="{D447DA2F-5DA0-834C-9AFA-DC4F7B4ECC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28308" y="717550"/>
            <a:ext cx="2063601" cy="4953001"/>
          </a:xfrm>
          <a:prstGeom prst="rect">
            <a:avLst/>
          </a:prstGeom>
          <a:solidFill>
            <a:schemeClr val="tx2"/>
          </a:solidFill>
        </p:spPr>
        <p:txBody>
          <a:bodyPr lIns="91439" tIns="45719" rIns="91439" bIns="45719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0292654E-1088-3C42-A573-2CBF48FA33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74457" y="3168650"/>
            <a:ext cx="3367194" cy="3689350"/>
          </a:xfrm>
          <a:custGeom>
            <a:avLst/>
            <a:gdLst>
              <a:gd name="connsiteX0" fmla="*/ 0 w 3367194"/>
              <a:gd name="connsiteY0" fmla="*/ 0 h 3689350"/>
              <a:gd name="connsiteX1" fmla="*/ 3367194 w 3367194"/>
              <a:gd name="connsiteY1" fmla="*/ 0 h 3689350"/>
              <a:gd name="connsiteX2" fmla="*/ 3367194 w 3367194"/>
              <a:gd name="connsiteY2" fmla="*/ 3689350 h 3689350"/>
              <a:gd name="connsiteX3" fmla="*/ 0 w 3367194"/>
              <a:gd name="connsiteY3" fmla="*/ 3689350 h 3689350"/>
              <a:gd name="connsiteX4" fmla="*/ 0 w 3367194"/>
              <a:gd name="connsiteY4" fmla="*/ 2035101 h 3689350"/>
              <a:gd name="connsiteX5" fmla="*/ 508000 w 3367194"/>
              <a:gd name="connsiteY5" fmla="*/ 2035101 h 3689350"/>
              <a:gd name="connsiteX6" fmla="*/ 508000 w 3367194"/>
              <a:gd name="connsiteY6" fmla="*/ 1654100 h 3689350"/>
              <a:gd name="connsiteX7" fmla="*/ 0 w 3367194"/>
              <a:gd name="connsiteY7" fmla="*/ 1654100 h 368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7194" h="3689350">
                <a:moveTo>
                  <a:pt x="0" y="0"/>
                </a:moveTo>
                <a:lnTo>
                  <a:pt x="3367194" y="0"/>
                </a:lnTo>
                <a:lnTo>
                  <a:pt x="3367194" y="3689350"/>
                </a:lnTo>
                <a:lnTo>
                  <a:pt x="0" y="3689350"/>
                </a:lnTo>
                <a:lnTo>
                  <a:pt x="0" y="2035101"/>
                </a:lnTo>
                <a:lnTo>
                  <a:pt x="508000" y="2035101"/>
                </a:lnTo>
                <a:lnTo>
                  <a:pt x="508000" y="1654100"/>
                </a:lnTo>
                <a:lnTo>
                  <a:pt x="0" y="16541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7" name="placeholder.jpg">
            <a:extLst>
              <a:ext uri="{FF2B5EF4-FFF2-40B4-BE49-F238E27FC236}">
                <a16:creationId xmlns:a16="http://schemas.microsoft.com/office/drawing/2014/main" xmlns="" id="{098C8554-580A-2442-9906-28A71B624A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74457" y="0"/>
            <a:ext cx="3367194" cy="2667000"/>
          </a:xfrm>
          <a:prstGeom prst="rect">
            <a:avLst/>
          </a:prstGeom>
          <a:solidFill>
            <a:schemeClr val="tx2"/>
          </a:solidFill>
        </p:spPr>
        <p:txBody>
          <a:bodyPr lIns="91439" tIns="45719" rIns="91439" bIns="45719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4DD41584-4B5C-2B41-B712-6810C565BC56}"/>
              </a:ext>
            </a:extLst>
          </p:cNvPr>
          <p:cNvSpPr/>
          <p:nvPr userDrawn="1"/>
        </p:nvSpPr>
        <p:spPr>
          <a:xfrm>
            <a:off x="766456" y="4822750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BCFE255A-D792-824C-B7BD-0F53CCBE9393}"/>
              </a:ext>
            </a:extLst>
          </p:cNvPr>
          <p:cNvSpPr/>
          <p:nvPr userDrawn="1"/>
        </p:nvSpPr>
        <p:spPr>
          <a:xfrm>
            <a:off x="9493307" y="2901950"/>
            <a:ext cx="1270001" cy="127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xmlns="" id="{C5F7BCC5-255A-E040-9CB6-55FC42CEBF16}"/>
              </a:ext>
            </a:extLst>
          </p:cNvPr>
          <p:cNvSpPr/>
          <p:nvPr userDrawn="1"/>
        </p:nvSpPr>
        <p:spPr>
          <a:xfrm rot="16200000">
            <a:off x="3519629" y="2273300"/>
            <a:ext cx="1270001" cy="127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A015DDBE-BC7A-D046-BEA1-79A44722B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2484" y="3486000"/>
            <a:ext cx="3658324" cy="1613201"/>
          </a:xfrm>
        </p:spPr>
        <p:txBody>
          <a:bodyPr lIns="0" tIns="0" rIns="0" bIns="0" anchor="ctr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926791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D6BDBD8F-0811-E743-8D29-95FBA6111DCA}"/>
              </a:ext>
            </a:extLst>
          </p:cNvPr>
          <p:cNvSpPr/>
          <p:nvPr userDrawn="1"/>
        </p:nvSpPr>
        <p:spPr>
          <a:xfrm>
            <a:off x="5216208" y="-1"/>
            <a:ext cx="6975793" cy="6858001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5D8F780B-398B-314B-87F1-35307B42F72E}"/>
              </a:ext>
            </a:extLst>
          </p:cNvPr>
          <p:cNvSpPr/>
          <p:nvPr userDrawn="1"/>
        </p:nvSpPr>
        <p:spPr>
          <a:xfrm rot="16200000">
            <a:off x="797983" y="2940050"/>
            <a:ext cx="1270001" cy="127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D1EE7A36-F988-7C4A-A854-1D7E6E70D021}"/>
              </a:ext>
            </a:extLst>
          </p:cNvPr>
          <p:cNvSpPr/>
          <p:nvPr userDrawn="1"/>
        </p:nvSpPr>
        <p:spPr>
          <a:xfrm>
            <a:off x="4673599" y="604043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79BAFF7-5B8A-F446-87E9-6B4851CCF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6632" y="4035869"/>
            <a:ext cx="3658324" cy="1613201"/>
          </a:xfrm>
        </p:spPr>
        <p:txBody>
          <a:bodyPr lIns="0" tIns="0" rIns="0" bIns="0" anchor="b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95663095-8E7E-6049-8528-84CCDFA93A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16689" y="878177"/>
            <a:ext cx="5341775" cy="5251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80494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9E887ACE-210F-4A8A-A033-E24FD239D1BB}"/>
              </a:ext>
            </a:extLst>
          </p:cNvPr>
          <p:cNvSpPr/>
          <p:nvPr userDrawn="1"/>
        </p:nvSpPr>
        <p:spPr>
          <a:xfrm>
            <a:off x="0" y="-1"/>
            <a:ext cx="6975793" cy="6858001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95663095-8E7E-6049-8528-84CCDFA93A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4225" y="878177"/>
            <a:ext cx="5341775" cy="5251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5D8F780B-398B-314B-87F1-35307B42F72E}"/>
              </a:ext>
            </a:extLst>
          </p:cNvPr>
          <p:cNvSpPr/>
          <p:nvPr userDrawn="1"/>
        </p:nvSpPr>
        <p:spPr>
          <a:xfrm rot="16200000">
            <a:off x="7326450" y="2940050"/>
            <a:ext cx="1270001" cy="127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D1EE7A36-F988-7C4A-A854-1D7E6E70D021}"/>
              </a:ext>
            </a:extLst>
          </p:cNvPr>
          <p:cNvSpPr/>
          <p:nvPr userDrawn="1"/>
        </p:nvSpPr>
        <p:spPr>
          <a:xfrm>
            <a:off x="6482401" y="604043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79BAFF7-5B8A-F446-87E9-6B4851CCF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5099" y="4035869"/>
            <a:ext cx="3658324" cy="1613201"/>
          </a:xfrm>
        </p:spPr>
        <p:txBody>
          <a:bodyPr lIns="0" tIns="0" rIns="0" bIns="0" anchor="b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518009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noProof="0" smtClean="0"/>
              <a:pPr/>
              <a:t>3/29/2021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B5C4D9A4-C8E3-4644-9D63-86142FA59A02}"/>
              </a:ext>
            </a:extLst>
          </p:cNvPr>
          <p:cNvSpPr/>
          <p:nvPr userDrawn="1"/>
        </p:nvSpPr>
        <p:spPr>
          <a:xfrm>
            <a:off x="952500" y="952500"/>
            <a:ext cx="10287000" cy="4953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7047AEE3-4D24-FE4F-BC8C-1050F33A970F}"/>
              </a:ext>
            </a:extLst>
          </p:cNvPr>
          <p:cNvSpPr/>
          <p:nvPr userDrawn="1"/>
        </p:nvSpPr>
        <p:spPr>
          <a:xfrm rot="16200000">
            <a:off x="5454650" y="1104900"/>
            <a:ext cx="1270000" cy="127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0433FF"/>
              </a:solidFill>
              <a:latin typeface="Helvetica Light"/>
              <a:sym typeface="Helvetica Light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2B45386C-7F1B-4D47-959C-DE1A73B407E7}"/>
              </a:ext>
            </a:extLst>
          </p:cNvPr>
          <p:cNvSpPr/>
          <p:nvPr userDrawn="1"/>
        </p:nvSpPr>
        <p:spPr>
          <a:xfrm>
            <a:off x="431799" y="1365249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FB1C5AC5-B8E6-EC4F-8CB9-43E091C422EF}"/>
              </a:ext>
            </a:extLst>
          </p:cNvPr>
          <p:cNvSpPr/>
          <p:nvPr userDrawn="1"/>
        </p:nvSpPr>
        <p:spPr>
          <a:xfrm>
            <a:off x="10731499" y="5065379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33ACFFFD-2D44-B943-8B58-CC9B7641E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3567" y="3019274"/>
            <a:ext cx="9304867" cy="1613201"/>
          </a:xfrm>
        </p:spPr>
        <p:txBody>
          <a:bodyPr lIns="0" tIns="0" rIns="0" bIns="0" anchor="ctr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xmlns="" id="{8E96E8CE-45C0-D643-B7F3-08C20CF5F76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437501" y="2348318"/>
            <a:ext cx="3316999" cy="269370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600" cap="all" baseline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9526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xmlns="" id="{F70F810B-4DED-A045-A1D2-7605E821997B}"/>
              </a:ext>
            </a:extLst>
          </p:cNvPr>
          <p:cNvSpPr/>
          <p:nvPr userDrawn="1"/>
        </p:nvSpPr>
        <p:spPr>
          <a:xfrm>
            <a:off x="0" y="4735651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3194DD3B-943C-8740-A545-0DA0E5FD2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6632" y="4651968"/>
            <a:ext cx="3658324" cy="997102"/>
          </a:xfrm>
        </p:spPr>
        <p:txBody>
          <a:bodyPr lIns="0" tIns="0" rIns="0" bIns="0" anchor="t">
            <a:normAutofit/>
          </a:bodyPr>
          <a:lstStyle>
            <a:lvl1pPr>
              <a:defRPr sz="340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xmlns="" id="{93D5DD3F-FCDF-5945-9321-0FABA0771516}"/>
              </a:ext>
            </a:extLst>
          </p:cNvPr>
          <p:cNvSpPr/>
          <p:nvPr userDrawn="1"/>
        </p:nvSpPr>
        <p:spPr>
          <a:xfrm rot="16200000">
            <a:off x="5467350" y="2065417"/>
            <a:ext cx="1270000" cy="12701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0433FF"/>
              </a:solidFill>
              <a:latin typeface="Helvetica Light"/>
              <a:sym typeface="Helvetica Light"/>
            </a:endParaRP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xmlns="" id="{B8877488-477F-0041-88BE-F780F1C66A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16172" y="0"/>
            <a:ext cx="4994803" cy="6858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51314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noProof="0" smtClean="0"/>
              <a:pPr/>
              <a:t>3/29/2021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8640E59D-783A-C149-B212-716E0C4FE00D}"/>
              </a:ext>
            </a:extLst>
          </p:cNvPr>
          <p:cNvSpPr/>
          <p:nvPr userDrawn="1"/>
        </p:nvSpPr>
        <p:spPr>
          <a:xfrm rot="5400000">
            <a:off x="1660484" y="1257302"/>
            <a:ext cx="2540001" cy="254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4E9C988F-F5FE-BA4D-BDC5-02CCC5D68F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6100" y="520700"/>
            <a:ext cx="4743450" cy="5816600"/>
          </a:xfrm>
          <a:custGeom>
            <a:avLst/>
            <a:gdLst>
              <a:gd name="connsiteX0" fmla="*/ 0 w 4743450"/>
              <a:gd name="connsiteY0" fmla="*/ 0 h 5816600"/>
              <a:gd name="connsiteX1" fmla="*/ 4743450 w 4743450"/>
              <a:gd name="connsiteY1" fmla="*/ 0 h 5816600"/>
              <a:gd name="connsiteX2" fmla="*/ 4743450 w 4743450"/>
              <a:gd name="connsiteY2" fmla="*/ 285838 h 5816600"/>
              <a:gd name="connsiteX3" fmla="*/ 4406308 w 4743450"/>
              <a:gd name="connsiteY3" fmla="*/ 285838 h 5816600"/>
              <a:gd name="connsiteX4" fmla="*/ 4406308 w 4743450"/>
              <a:gd name="connsiteY4" fmla="*/ 666839 h 5816600"/>
              <a:gd name="connsiteX5" fmla="*/ 4743450 w 4743450"/>
              <a:gd name="connsiteY5" fmla="*/ 666839 h 5816600"/>
              <a:gd name="connsiteX6" fmla="*/ 4743450 w 4743450"/>
              <a:gd name="connsiteY6" fmla="*/ 5816600 h 5816600"/>
              <a:gd name="connsiteX7" fmla="*/ 0 w 4743450"/>
              <a:gd name="connsiteY7" fmla="*/ 58166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3450" h="5816600">
                <a:moveTo>
                  <a:pt x="0" y="0"/>
                </a:moveTo>
                <a:lnTo>
                  <a:pt x="4743450" y="0"/>
                </a:lnTo>
                <a:lnTo>
                  <a:pt x="4743450" y="285838"/>
                </a:lnTo>
                <a:lnTo>
                  <a:pt x="4406308" y="285838"/>
                </a:lnTo>
                <a:lnTo>
                  <a:pt x="4406308" y="666839"/>
                </a:lnTo>
                <a:lnTo>
                  <a:pt x="4743450" y="666839"/>
                </a:lnTo>
                <a:lnTo>
                  <a:pt x="4743450" y="5816600"/>
                </a:lnTo>
                <a:lnTo>
                  <a:pt x="0" y="58166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xmlns="" id="{4E3F3D93-DB12-4C41-A747-8781702C1204}"/>
              </a:ext>
            </a:extLst>
          </p:cNvPr>
          <p:cNvSpPr/>
          <p:nvPr userDrawn="1"/>
        </p:nvSpPr>
        <p:spPr>
          <a:xfrm>
            <a:off x="4952408" y="806538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6C315ED-F22B-A649-80D5-44A63CE74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2156"/>
            <a:ext cx="6096000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 noProof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873204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noProof="0" smtClean="0"/>
              <a:pPr/>
              <a:t>3/29/2021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8640E59D-783A-C149-B212-716E0C4FE00D}"/>
              </a:ext>
            </a:extLst>
          </p:cNvPr>
          <p:cNvSpPr/>
          <p:nvPr userDrawn="1"/>
        </p:nvSpPr>
        <p:spPr>
          <a:xfrm rot="5400000">
            <a:off x="1660484" y="1257302"/>
            <a:ext cx="2540001" cy="254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4E9C988F-F5FE-BA4D-BDC5-02CCC5D68F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6100" y="520700"/>
            <a:ext cx="4743450" cy="5816600"/>
          </a:xfrm>
          <a:custGeom>
            <a:avLst/>
            <a:gdLst>
              <a:gd name="connsiteX0" fmla="*/ 0 w 4743450"/>
              <a:gd name="connsiteY0" fmla="*/ 0 h 5816600"/>
              <a:gd name="connsiteX1" fmla="*/ 4743450 w 4743450"/>
              <a:gd name="connsiteY1" fmla="*/ 0 h 5816600"/>
              <a:gd name="connsiteX2" fmla="*/ 4743450 w 4743450"/>
              <a:gd name="connsiteY2" fmla="*/ 285838 h 5816600"/>
              <a:gd name="connsiteX3" fmla="*/ 4406308 w 4743450"/>
              <a:gd name="connsiteY3" fmla="*/ 285838 h 5816600"/>
              <a:gd name="connsiteX4" fmla="*/ 4406308 w 4743450"/>
              <a:gd name="connsiteY4" fmla="*/ 666839 h 5816600"/>
              <a:gd name="connsiteX5" fmla="*/ 4743450 w 4743450"/>
              <a:gd name="connsiteY5" fmla="*/ 666839 h 5816600"/>
              <a:gd name="connsiteX6" fmla="*/ 4743450 w 4743450"/>
              <a:gd name="connsiteY6" fmla="*/ 5816600 h 5816600"/>
              <a:gd name="connsiteX7" fmla="*/ 0 w 4743450"/>
              <a:gd name="connsiteY7" fmla="*/ 58166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3450" h="5816600">
                <a:moveTo>
                  <a:pt x="0" y="0"/>
                </a:moveTo>
                <a:lnTo>
                  <a:pt x="4743450" y="0"/>
                </a:lnTo>
                <a:lnTo>
                  <a:pt x="4743450" y="285838"/>
                </a:lnTo>
                <a:lnTo>
                  <a:pt x="4406308" y="285838"/>
                </a:lnTo>
                <a:lnTo>
                  <a:pt x="4406308" y="666839"/>
                </a:lnTo>
                <a:lnTo>
                  <a:pt x="4743450" y="666839"/>
                </a:lnTo>
                <a:lnTo>
                  <a:pt x="4743450" y="5816600"/>
                </a:lnTo>
                <a:lnTo>
                  <a:pt x="0" y="58166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xmlns="" id="{4E3F3D93-DB12-4C41-A747-8781702C1204}"/>
              </a:ext>
            </a:extLst>
          </p:cNvPr>
          <p:cNvSpPr/>
          <p:nvPr userDrawn="1"/>
        </p:nvSpPr>
        <p:spPr>
          <a:xfrm>
            <a:off x="4952408" y="806538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6C315ED-F22B-A649-80D5-44A63CE74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2156"/>
            <a:ext cx="6096000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DEE6C881-74AA-8944-AD6A-BA0821ECDCA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443038"/>
            <a:ext cx="5514975" cy="4894262"/>
          </a:xfrm>
        </p:spPr>
        <p:txBody>
          <a:bodyPr/>
          <a:lstStyle>
            <a:lvl1pPr>
              <a:spcBef>
                <a:spcPts val="1000"/>
              </a:spcBef>
              <a:spcAft>
                <a:spcPts val="1500"/>
              </a:spcAft>
              <a:defRPr/>
            </a:lvl1pPr>
            <a:lvl2pPr>
              <a:spcBef>
                <a:spcPts val="1000"/>
              </a:spcBef>
              <a:spcAft>
                <a:spcPts val="1500"/>
              </a:spcAft>
              <a:defRPr/>
            </a:lvl2pPr>
            <a:lvl3pPr>
              <a:spcBef>
                <a:spcPts val="1000"/>
              </a:spcBef>
              <a:spcAft>
                <a:spcPts val="1500"/>
              </a:spcAft>
              <a:defRPr/>
            </a:lvl3pPr>
            <a:lvl4pPr>
              <a:spcBef>
                <a:spcPts val="1000"/>
              </a:spcBef>
              <a:spcAft>
                <a:spcPts val="1500"/>
              </a:spcAft>
              <a:defRPr/>
            </a:lvl4pPr>
            <a:lvl5pPr>
              <a:spcBef>
                <a:spcPts val="1000"/>
              </a:spcBef>
              <a:spcAft>
                <a:spcPts val="1500"/>
              </a:spcAft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77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4084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xmlns="" id="{C8660979-B6F8-480C-AAC7-48903CC3ECFC}"/>
              </a:ext>
            </a:extLst>
          </p:cNvPr>
          <p:cNvSpPr/>
          <p:nvPr userDrawn="1"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64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390CC524-3900-1041-BDBF-D0ABD37D8E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24500" cy="6858000"/>
          </a:xfrm>
          <a:custGeom>
            <a:avLst/>
            <a:gdLst>
              <a:gd name="connsiteX0" fmla="*/ 0 w 5524500"/>
              <a:gd name="connsiteY0" fmla="*/ 0 h 6858000"/>
              <a:gd name="connsiteX1" fmla="*/ 5524500 w 5524500"/>
              <a:gd name="connsiteY1" fmla="*/ 0 h 6858000"/>
              <a:gd name="connsiteX2" fmla="*/ 5524500 w 5524500"/>
              <a:gd name="connsiteY2" fmla="*/ 806538 h 6858000"/>
              <a:gd name="connsiteX3" fmla="*/ 4952408 w 5524500"/>
              <a:gd name="connsiteY3" fmla="*/ 806538 h 6858000"/>
              <a:gd name="connsiteX4" fmla="*/ 4952408 w 5524500"/>
              <a:gd name="connsiteY4" fmla="*/ 1187539 h 6858000"/>
              <a:gd name="connsiteX5" fmla="*/ 5524500 w 5524500"/>
              <a:gd name="connsiteY5" fmla="*/ 1187539 h 6858000"/>
              <a:gd name="connsiteX6" fmla="*/ 5524500 w 5524500"/>
              <a:gd name="connsiteY6" fmla="*/ 6858000 h 6858000"/>
              <a:gd name="connsiteX7" fmla="*/ 0 w 55245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24500" h="6858000">
                <a:moveTo>
                  <a:pt x="0" y="0"/>
                </a:moveTo>
                <a:lnTo>
                  <a:pt x="5524500" y="0"/>
                </a:lnTo>
                <a:lnTo>
                  <a:pt x="5524500" y="806538"/>
                </a:lnTo>
                <a:lnTo>
                  <a:pt x="4952408" y="806538"/>
                </a:lnTo>
                <a:lnTo>
                  <a:pt x="4952408" y="1187539"/>
                </a:lnTo>
                <a:lnTo>
                  <a:pt x="5524500" y="1187539"/>
                </a:lnTo>
                <a:lnTo>
                  <a:pt x="5524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592" y="1890876"/>
            <a:ext cx="5387215" cy="4084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D49B377-6CF8-9E4B-8973-3F8057D7D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592" y="702156"/>
            <a:ext cx="5387215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xmlns="" id="{E11F091D-EBC7-D743-82DA-0E177FD421D4}"/>
              </a:ext>
            </a:extLst>
          </p:cNvPr>
          <p:cNvSpPr/>
          <p:nvPr userDrawn="1"/>
        </p:nvSpPr>
        <p:spPr>
          <a:xfrm>
            <a:off x="4952408" y="806538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83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81191" y="5141974"/>
            <a:ext cx="11029615" cy="125882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5DC1E635-F6E7-F248-9B85-120581E81180}"/>
              </a:ext>
            </a:extLst>
          </p:cNvPr>
          <p:cNvSpPr/>
          <p:nvPr userDrawn="1"/>
        </p:nvSpPr>
        <p:spPr>
          <a:xfrm>
            <a:off x="109259" y="5552029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43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1956391"/>
            <a:ext cx="3863216" cy="446752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3599" y="1956391"/>
            <a:ext cx="6917210" cy="446752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C75DA6C-B626-714A-8BBC-6FDDB6BE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72B4D55A-70C8-E04B-B7E3-3355A1131891}"/>
              </a:ext>
            </a:extLst>
          </p:cNvPr>
          <p:cNvSpPr/>
          <p:nvPr userDrawn="1"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66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1192" y="2847885"/>
            <a:ext cx="4757482" cy="557784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3523046"/>
            <a:ext cx="4757479" cy="2131499"/>
          </a:xfrm>
        </p:spPr>
        <p:txBody>
          <a:bodyPr anchor="t">
            <a:norm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604002" y="2847886"/>
            <a:ext cx="4757483" cy="55337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8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4001" y="3523046"/>
            <a:ext cx="4757484" cy="2131499"/>
          </a:xfrm>
        </p:spPr>
        <p:txBody>
          <a:bodyPr anchor="t">
            <a:norm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3CA278B-C101-7F4E-B11A-7B91B0C8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FE5F6035-AACE-6847-8AF4-EB3C4D79EE95}"/>
              </a:ext>
            </a:extLst>
          </p:cNvPr>
          <p:cNvSpPr/>
          <p:nvPr userDrawn="1"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D914FC0-3771-6041-9E7C-1C624C85A803}"/>
              </a:ext>
            </a:extLst>
          </p:cNvPr>
          <p:cNvGrpSpPr/>
          <p:nvPr userDrawn="1"/>
        </p:nvGrpSpPr>
        <p:grpSpPr>
          <a:xfrm>
            <a:off x="5463336" y="2250891"/>
            <a:ext cx="1016001" cy="3839220"/>
            <a:chOff x="5510085" y="2250891"/>
            <a:chExt cx="1016001" cy="383922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0AED3128-974C-7F4B-BF36-A3836D1725F6}"/>
                </a:ext>
              </a:extLst>
            </p:cNvPr>
            <p:cNvCxnSpPr/>
            <p:nvPr/>
          </p:nvCxnSpPr>
          <p:spPr>
            <a:xfrm>
              <a:off x="6018085" y="2340176"/>
              <a:ext cx="0" cy="37499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xmlns="" id="{2D2224CB-5DFF-3D4B-816B-1A44228A23EE}"/>
                </a:ext>
              </a:extLst>
            </p:cNvPr>
            <p:cNvSpPr/>
            <p:nvPr/>
          </p:nvSpPr>
          <p:spPr>
            <a:xfrm>
              <a:off x="5510085" y="2250891"/>
              <a:ext cx="1016001" cy="381001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50" hangingPunct="0">
                <a:defRPr sz="3200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US" sz="1600" kern="0" noProof="0">
                  <a:solidFill>
                    <a:srgbClr val="FFFFFF"/>
                  </a:solidFill>
                  <a:latin typeface="Helvetica Light"/>
                  <a:sym typeface="Helvetica Light"/>
                </a:rPr>
                <a:t>VS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0825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2F4516B-8A37-894B-82AE-60204E67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CC16CE43-CB3C-7544-B05B-0A9F706D6FD8}"/>
              </a:ext>
            </a:extLst>
          </p:cNvPr>
          <p:cNvSpPr/>
          <p:nvPr userDrawn="1"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10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145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9EEDEA7C-D9D3-5E4A-A0E6-B7A0ED5E0F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1599" y="0"/>
            <a:ext cx="7010400" cy="6858000"/>
          </a:xfrm>
          <a:custGeom>
            <a:avLst/>
            <a:gdLst>
              <a:gd name="connsiteX0" fmla="*/ 0 w 7010400"/>
              <a:gd name="connsiteY0" fmla="*/ 0 h 6858000"/>
              <a:gd name="connsiteX1" fmla="*/ 7010400 w 7010400"/>
              <a:gd name="connsiteY1" fmla="*/ 0 h 6858000"/>
              <a:gd name="connsiteX2" fmla="*/ 7010400 w 7010400"/>
              <a:gd name="connsiteY2" fmla="*/ 6858000 h 6858000"/>
              <a:gd name="connsiteX3" fmla="*/ 0 w 7010400"/>
              <a:gd name="connsiteY3" fmla="*/ 6858000 h 6858000"/>
              <a:gd name="connsiteX4" fmla="*/ 0 w 7010400"/>
              <a:gd name="connsiteY4" fmla="*/ 2620396 h 6858000"/>
              <a:gd name="connsiteX5" fmla="*/ 508001 w 7010400"/>
              <a:gd name="connsiteY5" fmla="*/ 2620396 h 6858000"/>
              <a:gd name="connsiteX6" fmla="*/ 508001 w 7010400"/>
              <a:gd name="connsiteY6" fmla="*/ 2239395 h 6858000"/>
              <a:gd name="connsiteX7" fmla="*/ 0 w 7010400"/>
              <a:gd name="connsiteY7" fmla="*/ 22393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10400" h="6858000">
                <a:moveTo>
                  <a:pt x="0" y="0"/>
                </a:moveTo>
                <a:lnTo>
                  <a:pt x="7010400" y="0"/>
                </a:lnTo>
                <a:lnTo>
                  <a:pt x="7010400" y="6858000"/>
                </a:lnTo>
                <a:lnTo>
                  <a:pt x="0" y="6858000"/>
                </a:lnTo>
                <a:lnTo>
                  <a:pt x="0" y="2620396"/>
                </a:lnTo>
                <a:lnTo>
                  <a:pt x="508001" y="2620396"/>
                </a:lnTo>
                <a:lnTo>
                  <a:pt x="508001" y="2239395"/>
                </a:lnTo>
                <a:lnTo>
                  <a:pt x="0" y="223939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EF358276-528D-1F4E-804A-4F9FDE93568A}"/>
              </a:ext>
            </a:extLst>
          </p:cNvPr>
          <p:cNvSpPr/>
          <p:nvPr userDrawn="1"/>
        </p:nvSpPr>
        <p:spPr>
          <a:xfrm>
            <a:off x="4673599" y="2239395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xmlns="" id="{A6817E56-9BF4-B245-9536-10F7E163D7D9}"/>
              </a:ext>
            </a:extLst>
          </p:cNvPr>
          <p:cNvSpPr/>
          <p:nvPr userDrawn="1"/>
        </p:nvSpPr>
        <p:spPr>
          <a:xfrm>
            <a:off x="581192" y="875830"/>
            <a:ext cx="2540001" cy="254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A2F758DC-4792-1D42-83A8-ED4E6CD5F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4" y="2720636"/>
            <a:ext cx="3863216" cy="3634317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2859246A-0674-144E-84D6-29D5891C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2" y="1304660"/>
            <a:ext cx="3863216" cy="141597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7182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44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5" r:id="rId3"/>
    <p:sldLayoutId id="2147483676" r:id="rId4"/>
    <p:sldLayoutId id="2147483677" r:id="rId5"/>
    <p:sldLayoutId id="2147483684" r:id="rId6"/>
    <p:sldLayoutId id="2147483678" r:id="rId7"/>
    <p:sldLayoutId id="2147483679" r:id="rId8"/>
    <p:sldLayoutId id="2147483698" r:id="rId9"/>
    <p:sldLayoutId id="2147483697" r:id="rId10"/>
    <p:sldLayoutId id="2147483696" r:id="rId11"/>
    <p:sldLayoutId id="2147483693" r:id="rId12"/>
    <p:sldLayoutId id="2147483694" r:id="rId13"/>
    <p:sldLayoutId id="2147483692" r:id="rId14"/>
    <p:sldLayoutId id="2147483691" r:id="rId15"/>
    <p:sldLayoutId id="2147483689" r:id="rId16"/>
    <p:sldLayoutId id="214748369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ECB34-6337-DE4D-8FD3-A3A0F576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721598"/>
            <a:ext cx="11029615" cy="2147467"/>
          </a:xfrm>
        </p:spPr>
        <p:txBody>
          <a:bodyPr/>
          <a:lstStyle/>
          <a:p>
            <a:r>
              <a:rPr lang="en-US" dirty="0"/>
              <a:t>Kai </a:t>
            </a:r>
            <a:r>
              <a:rPr lang="en-US" dirty="0" err="1"/>
              <a:t>patel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B27EA9-DD4F-6245-9D17-591DCE0A8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3969661"/>
            <a:ext cx="11216361" cy="600556"/>
          </a:xfrm>
        </p:spPr>
        <p:txBody>
          <a:bodyPr>
            <a:normAutofit/>
          </a:bodyPr>
          <a:lstStyle/>
          <a:p>
            <a:r>
              <a:rPr lang="en-US" dirty="0"/>
              <a:t>Building my confidence &amp; Rediscovering my </a:t>
            </a:r>
            <a:r>
              <a:rPr lang="en-US" dirty="0" smtClean="0"/>
              <a:t>self-worth </a:t>
            </a:r>
            <a:r>
              <a:rPr lang="en-US" dirty="0"/>
              <a:t>with </a:t>
            </a:r>
            <a:r>
              <a:rPr lang="en-US" dirty="0" err="1"/>
              <a:t>westcombe</a:t>
            </a:r>
            <a:r>
              <a:rPr lang="en-US" dirty="0"/>
              <a:t> Engineering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5F41EB-1F90-495E-8678-65295C361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845" y="176451"/>
            <a:ext cx="3577507" cy="183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4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0D2F327-0A45-7949-9B67-5AD38677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215" y="4651968"/>
            <a:ext cx="2003974" cy="997102"/>
          </a:xfrm>
        </p:spPr>
        <p:txBody>
          <a:bodyPr>
            <a:normAutofit fontScale="90000"/>
          </a:bodyPr>
          <a:lstStyle/>
          <a:p>
            <a:r>
              <a:rPr lang="en-US" dirty="0"/>
              <a:t>Getting to know 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8400AF68-FBA7-2C44-BB48-77A539765E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8305" y="4184977"/>
            <a:ext cx="8556053" cy="2673023"/>
          </a:xfrm>
        </p:spPr>
        <p:txBody>
          <a:bodyPr>
            <a:normAutofit lnSpcReduction="10000"/>
          </a:bodyPr>
          <a:lstStyle/>
          <a:p>
            <a:r>
              <a:rPr lang="en-US" sz="1750" dirty="0"/>
              <a:t>My first job was in retail (toy store). I worked there for a year and this helped me to develop my customer service skills,  but I had a period of poor mental health and had to </a:t>
            </a:r>
            <a:r>
              <a:rPr lang="en-US" sz="1750" dirty="0" smtClean="0"/>
              <a:t>leave. </a:t>
            </a:r>
            <a:endParaRPr lang="en-US" sz="1750" dirty="0"/>
          </a:p>
          <a:p>
            <a:r>
              <a:rPr lang="en-US" sz="1750" dirty="0"/>
              <a:t>I got a job as an apprentice in digital media but sadly, they made me redundant the day I got my certificate, and this was a shock that I struggled to deal </a:t>
            </a:r>
            <a:r>
              <a:rPr lang="en-US" sz="1750" dirty="0" smtClean="0"/>
              <a:t>with. </a:t>
            </a:r>
            <a:endParaRPr lang="en-US" sz="1750" dirty="0"/>
          </a:p>
          <a:p>
            <a:r>
              <a:rPr lang="en-US" sz="1750" dirty="0"/>
              <a:t>I found another job, but the pressure was too much, and I had anxiety attacks leading to them letting me go. I picked </a:t>
            </a:r>
            <a:r>
              <a:rPr lang="en-US" sz="1750" dirty="0" smtClean="0"/>
              <a:t>myself </a:t>
            </a:r>
            <a:r>
              <a:rPr lang="en-US" sz="1750" dirty="0"/>
              <a:t>up and after completing my induction at a new company I was let go again due to COVID. I was devasted. 10 months later I tried to work again but couldn’t cope. My health and confidence were now at an </a:t>
            </a:r>
            <a:r>
              <a:rPr lang="en-US" sz="1750" dirty="0" smtClean="0"/>
              <a:t>all-time </a:t>
            </a:r>
            <a:r>
              <a:rPr lang="en-US" sz="1750" dirty="0"/>
              <a:t>low BUT I really needed a job and wanted to work but I just couldn’t cope with the change or routine and environment.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643CE8C0-BC6B-4B2E-970D-C957C0294AAC}"/>
              </a:ext>
            </a:extLst>
          </p:cNvPr>
          <p:cNvSpPr txBox="1">
            <a:spLocks/>
          </p:cNvSpPr>
          <p:nvPr/>
        </p:nvSpPr>
        <p:spPr>
          <a:xfrm>
            <a:off x="3478307" y="49344"/>
            <a:ext cx="8383694" cy="1217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50" dirty="0"/>
              <a:t>I am 22 years old and a huge Pokémon fan (sometimes walking 200KM or more a week)!</a:t>
            </a:r>
          </a:p>
          <a:p>
            <a:r>
              <a:rPr lang="en-US" sz="1750" dirty="0"/>
              <a:t>I am autistic and I struggle with complex social interactions and I often feel awkward around people.  Interpreting other people’s emotions and working out their expectations of me is a challenge. I worry a lot about things</a:t>
            </a:r>
            <a:r>
              <a:rPr lang="en-US" dirty="0"/>
              <a:t>.</a:t>
            </a: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xmlns="" id="{D3910335-DD3C-4639-9A52-4989698825A8}"/>
              </a:ext>
            </a:extLst>
          </p:cNvPr>
          <p:cNvSpPr/>
          <p:nvPr/>
        </p:nvSpPr>
        <p:spPr>
          <a:xfrm>
            <a:off x="3478306" y="1208930"/>
            <a:ext cx="2617693" cy="2913621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53328786-FF28-4476-B855-ED85B5A02996}"/>
              </a:ext>
            </a:extLst>
          </p:cNvPr>
          <p:cNvSpPr txBox="1">
            <a:spLocks/>
          </p:cNvSpPr>
          <p:nvPr/>
        </p:nvSpPr>
        <p:spPr>
          <a:xfrm>
            <a:off x="6253639" y="1304882"/>
            <a:ext cx="5780719" cy="30192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50" dirty="0"/>
              <a:t>I am intelligent and did well in my GCSE’s, but I  dropped out of sixth form as I struggled to deal with the social environment, pressure and change</a:t>
            </a:r>
          </a:p>
          <a:p>
            <a:r>
              <a:rPr lang="en-US" sz="1750" dirty="0"/>
              <a:t>My mental health is sometimes fragile, and I often have difficulty dealing with life’s challenges and I have experienced a lot of anxiety and depression over the last 7 years. I don’t always know how to respond to situations.</a:t>
            </a:r>
          </a:p>
          <a:p>
            <a:r>
              <a:rPr lang="en-US" sz="1750" dirty="0"/>
              <a:t>I joined the Princes Trust </a:t>
            </a:r>
            <a:r>
              <a:rPr lang="en-US" sz="1750" dirty="0" err="1"/>
              <a:t>Programme</a:t>
            </a:r>
            <a:r>
              <a:rPr lang="en-US" sz="1750" dirty="0"/>
              <a:t> (Peterborough City Council Youth Team) and this helped me to get back on my feet and gave me the confidence to look for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71D4255-63DA-4A2B-8CCD-9A8F4D1FB189}"/>
              </a:ext>
            </a:extLst>
          </p:cNvPr>
          <p:cNvSpPr txBox="1"/>
          <p:nvPr/>
        </p:nvSpPr>
        <p:spPr>
          <a:xfrm>
            <a:off x="3580641" y="1867676"/>
            <a:ext cx="25153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Learning to live &amp; work with autism is a daily challenge BUT I keep going.  I often need a little help &amp; support!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248F4DE-71FF-4431-BAC3-971E4272E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83" y="310550"/>
            <a:ext cx="2963763" cy="4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710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F41F9-7D13-4D21-A010-46E29F1F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69" y="388390"/>
            <a:ext cx="11029616" cy="1144573"/>
          </a:xfrm>
        </p:spPr>
        <p:txBody>
          <a:bodyPr>
            <a:normAutofit/>
          </a:bodyPr>
          <a:lstStyle/>
          <a:p>
            <a:r>
              <a:rPr lang="en-US" sz="3200" dirty="0"/>
              <a:t>WHY WORKING AT </a:t>
            </a:r>
            <a:r>
              <a:rPr lang="en-US" sz="3200" b="1" dirty="0" err="1"/>
              <a:t>Westcombe</a:t>
            </a:r>
            <a:r>
              <a:rPr lang="en-US" sz="3200" b="1" dirty="0"/>
              <a:t> engineering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IS GREAT for me………</a:t>
            </a: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xmlns="" id="{AA5C8701-F5AC-465B-A671-050D083A8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1486083"/>
              </p:ext>
            </p:extLst>
          </p:nvPr>
        </p:nvGraphicFramePr>
        <p:xfrm>
          <a:off x="676581" y="1319649"/>
          <a:ext cx="10838838" cy="537905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12946">
                  <a:extLst>
                    <a:ext uri="{9D8B030D-6E8A-4147-A177-3AD203B41FA5}">
                      <a16:colId xmlns:a16="http://schemas.microsoft.com/office/drawing/2014/main" xmlns="" val="3628234326"/>
                    </a:ext>
                  </a:extLst>
                </a:gridCol>
                <a:gridCol w="3612946">
                  <a:extLst>
                    <a:ext uri="{9D8B030D-6E8A-4147-A177-3AD203B41FA5}">
                      <a16:colId xmlns:a16="http://schemas.microsoft.com/office/drawing/2014/main" xmlns="" val="1083199451"/>
                    </a:ext>
                  </a:extLst>
                </a:gridCol>
                <a:gridCol w="3612946">
                  <a:extLst>
                    <a:ext uri="{9D8B030D-6E8A-4147-A177-3AD203B41FA5}">
                      <a16:colId xmlns:a16="http://schemas.microsoft.com/office/drawing/2014/main" xmlns="" val="1334118722"/>
                    </a:ext>
                  </a:extLst>
                </a:gridCol>
              </a:tblGrid>
              <a:tr h="880924"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all" spc="15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Encouraged</a:t>
                      </a:r>
                    </a:p>
                  </a:txBody>
                  <a:tcPr marL="224212" marR="224212" marT="224212" marB="22421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cap="all" spc="15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Supported</a:t>
                      </a:r>
                    </a:p>
                  </a:txBody>
                  <a:tcPr marL="224212" marR="224212" marT="224212" marB="22421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cap="all" spc="15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valued</a:t>
                      </a:r>
                    </a:p>
                  </a:txBody>
                  <a:tcPr marL="224212" marR="224212" marT="224212" marB="22421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4160608299"/>
                  </a:ext>
                </a:extLst>
              </a:tr>
              <a:tr h="1916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small" spc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 GET NERVOUS ABOUT DOING THINGS WRONG BUT I GET A LOT OF REASSURANCE HERE</a:t>
                      </a:r>
                    </a:p>
                  </a:txBody>
                  <a:tcPr marL="224212" marR="224212" marT="224212" marB="224212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small" spc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 FEEL COMFORTABLE TO ASK QUESTIONS AND TO TELL THEM HOW I FEEL AND WHAT I NEED</a:t>
                      </a:r>
                    </a:p>
                  </a:txBody>
                  <a:tcPr marL="224212" marR="224212" marT="224212" marB="224212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small" spc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 FEEL THAT PEOPLE ARE INTERESTED IN ME AND  MAKES ME FEEL PROUD TO BE PART OF THIS TEAM</a:t>
                      </a:r>
                    </a:p>
                  </a:txBody>
                  <a:tcPr marL="224212" marR="224212" marT="224212" marB="224212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7518332"/>
                  </a:ext>
                </a:extLst>
              </a:tr>
              <a:tr h="2473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small" spc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 THINK ANDREW &amp; THE TEAM REALLY CARE ABOUT THE STAFF HERE AND WANT US TO BE HAPPY IN OUR WORK. THAT ENCOURAGES ME TO TRY NEW THINGS EVEN WHEN I AM ANXIOUS</a:t>
                      </a:r>
                    </a:p>
                  </a:txBody>
                  <a:tcPr marL="224212" marR="224212" marT="224212" marB="224212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small" spc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THEY TAKE THE TIME TO </a:t>
                      </a:r>
                      <a:r>
                        <a:rPr lang="en-US" sz="2000" b="0" cap="small" spc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EXPLAIN </a:t>
                      </a:r>
                      <a:r>
                        <a:rPr lang="en-US" sz="2000" b="0" cap="small" spc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&amp; CHECK I KNOW WHAT IS EXPECTED OF ME. I FEEL SAFE &amp; CONFIDENT TO SHOW WHAT I CAN DO</a:t>
                      </a:r>
                    </a:p>
                  </a:txBody>
                  <a:tcPr marL="224212" marR="224212" marT="224212" marB="224212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small" spc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THE STAFF SET ME GOALS EVERY DAY, EXPLAINING HOW MY WORK HELPS THE BUSINESS. I FEEL VALUED &amp; USEFUL</a:t>
                      </a:r>
                    </a:p>
                  </a:txBody>
                  <a:tcPr marL="224212" marR="224212" marT="224212" marB="224212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5241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19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ECF6EF-906B-6B42-9DE3-1ACC6B117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037" y="2508286"/>
            <a:ext cx="9304867" cy="1613201"/>
          </a:xfrm>
        </p:spPr>
        <p:txBody>
          <a:bodyPr>
            <a:normAutofit fontScale="90000"/>
          </a:bodyPr>
          <a:lstStyle/>
          <a:p>
            <a:pPr defTabSz="412750" hangingPunct="0"/>
            <a:r>
              <a:rPr lang="en-US" kern="0" spc="340" dirty="0">
                <a:latin typeface="Garamond" panose="02020404030301010803" pitchFamily="18" charset="0"/>
                <a:sym typeface="Bodoni SvtyTwo ITC TT-Book"/>
              </a:rPr>
              <a:t>“I feel supported here…people take the time to understand me and my needs…</a:t>
            </a:r>
            <a:r>
              <a:rPr lang="en-US" sz="3600" kern="0" spc="340" dirty="0">
                <a:latin typeface="Garamond" panose="02020404030301010803" pitchFamily="18" charset="0"/>
                <a:sym typeface="Bodoni SvtyTwo ITC TT-Book"/>
              </a:rPr>
              <a:t>I can be myself</a:t>
            </a:r>
            <a:r>
              <a:rPr lang="en-US" sz="3600" b="1" kern="0" spc="340" dirty="0">
                <a:latin typeface="Garamond" panose="02020404030301010803" pitchFamily="18" charset="0"/>
                <a:sym typeface="Bodoni SvtyTwo ITC TT-Book"/>
              </a:rPr>
              <a:t>……. I don’t feel judged!</a:t>
            </a:r>
            <a:br>
              <a:rPr lang="en-US" sz="3600" b="1" kern="0" spc="340" dirty="0">
                <a:latin typeface="Garamond" panose="02020404030301010803" pitchFamily="18" charset="0"/>
                <a:sym typeface="Bodoni SvtyTwo ITC TT-Book"/>
              </a:rPr>
            </a:br>
            <a:r>
              <a:rPr lang="en-US" kern="0" spc="340" dirty="0">
                <a:latin typeface="Garamond" panose="02020404030301010803" pitchFamily="18" charset="0"/>
                <a:sym typeface="Bodoni SvtyTwo ITC TT-Book"/>
              </a:rPr>
              <a:t/>
            </a:r>
            <a:br>
              <a:rPr lang="en-US" kern="0" spc="340" dirty="0">
                <a:latin typeface="Garamond" panose="02020404030301010803" pitchFamily="18" charset="0"/>
                <a:sym typeface="Bodoni SvtyTwo ITC TT-Book"/>
              </a:rPr>
            </a:br>
            <a:r>
              <a:rPr lang="en-US" kern="0" spc="340" dirty="0">
                <a:latin typeface="Garamond" panose="02020404030301010803" pitchFamily="18" charset="0"/>
                <a:sym typeface="Bodoni SvtyTwo ITC TT-Book"/>
              </a:rPr>
              <a:t>I am able to take things at my pace…I can take 1 large step or 10 small steps it’s okay to do it my way…</a:t>
            </a:r>
            <a:r>
              <a:rPr lang="en-US" sz="4000" b="1" kern="0" spc="340" dirty="0">
                <a:latin typeface="Garamond" panose="02020404030301010803" pitchFamily="18" charset="0"/>
                <a:sym typeface="Bodoni SvtyTwo ITC TT-Book"/>
              </a:rPr>
              <a:t>I don’t feel rushed!”</a:t>
            </a:r>
          </a:p>
        </p:txBody>
      </p:sp>
    </p:spTree>
    <p:extLst>
      <p:ext uri="{BB962C8B-B14F-4D97-AF65-F5344CB8AC3E}">
        <p14:creationId xmlns:p14="http://schemas.microsoft.com/office/powerpoint/2010/main" xmlns="" val="243509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2F06A708-C428-8443-AB48-F60A95FF7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61911"/>
            <a:ext cx="4344550" cy="36343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I was extremely anxious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I found it hard to talk to people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I felt worthless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I couldn’t see how I would get another job, starting somewhere new was so frightening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I was depressed and struggled to see a future for myself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I was staying in most of the time and not getting much exercise. I felt anxious leaving the house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09B206E8-59BD-1B4C-8912-9A0443F96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62" y="1750719"/>
            <a:ext cx="3863216" cy="730328"/>
          </a:xfrm>
        </p:spPr>
        <p:txBody>
          <a:bodyPr>
            <a:normAutofit fontScale="90000"/>
          </a:bodyPr>
          <a:lstStyle/>
          <a:p>
            <a:r>
              <a:rPr lang="en-US" dirty="0">
                <a:sym typeface="Bodoni SvtyTwo ITC TT-Book"/>
              </a:rPr>
              <a:t>Before </a:t>
            </a:r>
            <a:br>
              <a:rPr lang="en-US" dirty="0">
                <a:sym typeface="Bodoni SvtyTwo ITC TT-Book"/>
              </a:rPr>
            </a:br>
            <a:endParaRPr lang="en-US" dirty="0">
              <a:sym typeface="Bodoni SvtyTwo ITC TT-Boo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D1E9073-3AFD-4583-B49B-3DE146BA0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463" y="4821371"/>
            <a:ext cx="6285779" cy="2042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C22D3B-DE43-4054-AFDC-1EBA2853FE45}"/>
              </a:ext>
            </a:extLst>
          </p:cNvPr>
          <p:cNvSpPr txBox="1"/>
          <p:nvPr/>
        </p:nvSpPr>
        <p:spPr>
          <a:xfrm>
            <a:off x="410262" y="63009"/>
            <a:ext cx="6373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The Difference 6 weeks makes!</a:t>
            </a: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xmlns="" id="{0D0C19AA-E65F-4091-B523-6AE7D702D75A}"/>
              </a:ext>
            </a:extLst>
          </p:cNvPr>
          <p:cNvSpPr txBox="1">
            <a:spLocks/>
          </p:cNvSpPr>
          <p:nvPr/>
        </p:nvSpPr>
        <p:spPr>
          <a:xfrm>
            <a:off x="5891842" y="1388887"/>
            <a:ext cx="6150632" cy="34324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I am going to work every day arriving with a smile and leaving with a smile.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I am beginning to believe that working and being independent is something I can do and deserve. I am starting to look forward to my future again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I do sometimes still get anxious but when I do feel like that, I take a little bit of time out and try again.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I am learning new things every day…..I feel good about myself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I feel that I am  doing useful things every day…helping the team at </a:t>
            </a:r>
            <a:r>
              <a:rPr lang="en-US" sz="2600" dirty="0" err="1"/>
              <a:t>Westcombe</a:t>
            </a:r>
            <a:r>
              <a:rPr lang="en-US" sz="2600" dirty="0"/>
              <a:t> and I am beginning to make friends </a:t>
            </a:r>
            <a:r>
              <a:rPr lang="en-US" sz="2600"/>
              <a:t>at </a:t>
            </a:r>
            <a:r>
              <a:rPr lang="en-US" sz="2600" smtClean="0"/>
              <a:t>work</a:t>
            </a:r>
            <a:endParaRPr lang="en-US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I have just moved out on my own….6 weeks ago I would not have been confident enough to live on my own. I am working hard hoping my placement will lead to paid employment at </a:t>
            </a:r>
            <a:r>
              <a:rPr lang="en-US" sz="2600" dirty="0" err="1"/>
              <a:t>Westcombe</a:t>
            </a:r>
            <a:r>
              <a:rPr lang="en-US" sz="2600" dirty="0"/>
              <a:t> Engineering.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</p:txBody>
      </p:sp>
      <p:sp>
        <p:nvSpPr>
          <p:cNvPr id="13" name="Title 10">
            <a:extLst>
              <a:ext uri="{FF2B5EF4-FFF2-40B4-BE49-F238E27FC236}">
                <a16:creationId xmlns:a16="http://schemas.microsoft.com/office/drawing/2014/main" xmlns="" id="{ADB0FA08-6044-42E9-9AC0-8E9CC7E9EF0C}"/>
              </a:ext>
            </a:extLst>
          </p:cNvPr>
          <p:cNvSpPr txBox="1">
            <a:spLocks/>
          </p:cNvSpPr>
          <p:nvPr/>
        </p:nvSpPr>
        <p:spPr>
          <a:xfrm>
            <a:off x="5991541" y="806003"/>
            <a:ext cx="3863216" cy="7303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200" dirty="0">
                <a:sym typeface="Bodoni SvtyTwo ITC TT-Book"/>
              </a:rPr>
              <a:t>NOW</a:t>
            </a:r>
            <a:r>
              <a:rPr lang="en-US" dirty="0">
                <a:sym typeface="Bodoni SvtyTwo ITC TT-Book"/>
              </a:rPr>
              <a:t> </a:t>
            </a:r>
            <a:br>
              <a:rPr lang="en-US" dirty="0">
                <a:sym typeface="Bodoni SvtyTwo ITC TT-Book"/>
              </a:rPr>
            </a:br>
            <a:endParaRPr lang="en-US" dirty="0">
              <a:sym typeface="Bodoni SvtyTwo ITC TT-Boo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0851B3-0200-4C5C-8C00-83F3ADCC78A7}"/>
              </a:ext>
            </a:extLst>
          </p:cNvPr>
          <p:cNvSpPr txBox="1"/>
          <p:nvPr/>
        </p:nvSpPr>
        <p:spPr>
          <a:xfrm>
            <a:off x="457200" y="761772"/>
            <a:ext cx="31400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930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VTI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inimalist_Light_Sales Pitch_01_Win32_AS_v4" id="{AE3810B2-EB50-490A-9B4E-9FA07A4550C3}" vid="{D5F0F717-C359-4A2D-BDB0-CA99CA6877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35A0B9-5F49-415F-9BEE-591FDACE98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C43B05-D266-4257-98DE-FF9D8CEDAE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EB17DF47-B23F-4BE1-BFEA-606A2B2788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light sales pitch</Template>
  <TotalTime>169</TotalTime>
  <Words>758</Words>
  <Application>Microsoft Office PowerPoint</Application>
  <PresentationFormat>Custom</PresentationFormat>
  <Paragraphs>38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DividendVTI</vt:lpstr>
      <vt:lpstr>Kai patel</vt:lpstr>
      <vt:lpstr>Getting to know me</vt:lpstr>
      <vt:lpstr>WHY WORKING AT Westcombe engineering  IS GREAT for me………</vt:lpstr>
      <vt:lpstr>“I feel supported here…people take the time to understand me and my needs…I can be myself……. I don’t feel judged!  I am able to take things at my pace…I can take 1 large step or 10 small steps it’s okay to do it my way…I don’t feel rushed!”</vt:lpstr>
      <vt:lpstr>Before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Kai patel</dc:title>
  <dc:creator>Stella Cockerill</dc:creator>
  <cp:lastModifiedBy>Chris Jakeman</cp:lastModifiedBy>
  <cp:revision>23</cp:revision>
  <dcterms:created xsi:type="dcterms:W3CDTF">2021-03-26T12:25:41Z</dcterms:created>
  <dcterms:modified xsi:type="dcterms:W3CDTF">2021-03-29T18:02:11Z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